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zi1996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1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22" y="180892"/>
            <a:ext cx="48605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96610" y="2465070"/>
            <a:ext cx="156464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en-US" altLang="zh-CN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COX </a:t>
            </a:r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回归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farm_112762"/>
          <p:cNvSpPr>
            <a:spLocks noChangeAspect="1"/>
          </p:cNvSpPr>
          <p:nvPr/>
        </p:nvSpPr>
        <p:spPr bwMode="auto">
          <a:xfrm>
            <a:off x="5478984" y="5339985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31495" y="351155"/>
            <a:ext cx="18796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1</a:t>
            </a:r>
            <a:r>
              <a:rPr lang="zh-CN" altLang="en-US" sz="2400" b="1"/>
              <a:t>、数据录入</a:t>
            </a:r>
            <a:endParaRPr lang="zh-CN" altLang="en-US" sz="2400" b="1"/>
          </a:p>
        </p:txBody>
      </p:sp>
      <p:pic>
        <p:nvPicPr>
          <p:cNvPr id="321" name="图片 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733550"/>
            <a:ext cx="6323965" cy="339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3" name="图片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065" y="2353310"/>
            <a:ext cx="5418455" cy="4048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4" name="图片 1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65" y="905510"/>
            <a:ext cx="5500370" cy="11899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560" y="152400"/>
            <a:ext cx="8619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/>
              <a:t>2</a:t>
            </a:r>
            <a:r>
              <a:rPr lang="zh-CN" altLang="en-US" sz="2400"/>
              <a:t>、</a:t>
            </a:r>
            <a:r>
              <a:rPr lang="en-US" altLang="zh-CN" sz="2400"/>
              <a:t>spss</a:t>
            </a:r>
            <a:r>
              <a:rPr lang="zh-CN" altLang="en-US" sz="2400"/>
              <a:t>流程：  </a:t>
            </a:r>
            <a:r>
              <a:rPr lang="en-US" altLang="zh-CN" sz="2400"/>
              <a:t>Analyze </a:t>
            </a:r>
            <a:r>
              <a:rPr lang="zh-CN" altLang="en-US" sz="2400"/>
              <a:t>➡️ </a:t>
            </a:r>
            <a:r>
              <a:rPr lang="en-US" altLang="zh-CN" sz="2400"/>
              <a:t>survival </a:t>
            </a:r>
            <a:r>
              <a:rPr lang="zh-CN" altLang="en-US" sz="2400">
                <a:sym typeface="+mn-ea"/>
              </a:rPr>
              <a:t>➡</a:t>
            </a:r>
            <a:r>
              <a:rPr lang="en-US" altLang="zh-CN" sz="2400">
                <a:sym typeface="+mn-ea"/>
              </a:rPr>
              <a:t>COX regression</a:t>
            </a:r>
            <a:endParaRPr lang="en-US" altLang="zh-CN" sz="2400">
              <a:sym typeface="+mn-ea"/>
            </a:endParaRPr>
          </a:p>
        </p:txBody>
      </p:sp>
      <p:pic>
        <p:nvPicPr>
          <p:cNvPr id="325" name="图片 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670" y="1099185"/>
            <a:ext cx="3841115" cy="5450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6" name="图片 1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10" y="1099185"/>
            <a:ext cx="4319905" cy="3814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8" name="图片 1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960" y="2644775"/>
            <a:ext cx="4784090" cy="4201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7560" y="152400"/>
            <a:ext cx="8619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</a:t>
            </a:r>
            <a:r>
              <a:rPr lang="zh-CN" altLang="en-US" sz="2400"/>
              <a:t>、</a:t>
            </a:r>
            <a:r>
              <a:rPr lang="en-US" altLang="zh-CN" sz="2400"/>
              <a:t>spss</a:t>
            </a:r>
            <a:r>
              <a:rPr lang="zh-CN" altLang="en-US" sz="2400"/>
              <a:t>流程：</a:t>
            </a:r>
            <a:r>
              <a:rPr lang="en-US" altLang="zh-CN" sz="2400"/>
              <a:t>Analyze </a:t>
            </a:r>
            <a:r>
              <a:rPr lang="zh-CN" altLang="en-US" sz="2400"/>
              <a:t>➡️ </a:t>
            </a:r>
            <a:r>
              <a:rPr lang="en-US" altLang="zh-CN" sz="2400"/>
              <a:t>survival </a:t>
            </a:r>
            <a:r>
              <a:rPr lang="zh-CN" altLang="en-US" sz="2400">
                <a:sym typeface="+mn-ea"/>
              </a:rPr>
              <a:t>➡</a:t>
            </a:r>
            <a:r>
              <a:rPr lang="en-US" altLang="zh-CN" sz="2400">
                <a:sym typeface="+mn-ea"/>
              </a:rPr>
              <a:t>COX regression</a:t>
            </a:r>
            <a:endParaRPr lang="en-US" altLang="zh-CN" sz="2400"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987925" y="826135"/>
            <a:ext cx="6593840" cy="5219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/>
            <a:r>
              <a:rPr lang="zh-CN" altLang="en-US" sz="2800" b="0">
                <a:latin typeface="宋体" charset="0"/>
                <a:cs typeface="宋体" charset="0"/>
              </a:rPr>
              <a:t>胆管浸润</a:t>
            </a:r>
            <a:r>
              <a:rPr lang="en-US" altLang="zh-CN" sz="2800" b="0">
                <a:latin typeface="Calibri" charset="0"/>
                <a:cs typeface="Calibri" charset="0"/>
              </a:rPr>
              <a:t>--</a:t>
            </a:r>
            <a:r>
              <a:rPr lang="zh-CN" altLang="en-US" sz="2800" b="0">
                <a:latin typeface="宋体" charset="0"/>
                <a:cs typeface="宋体" charset="0"/>
              </a:rPr>
              <a:t>作为等级变量，哑变量处理</a:t>
            </a:r>
            <a:endParaRPr lang="zh-CN" altLang="en-US" sz="2800" b="0">
              <a:latin typeface="宋体" charset="0"/>
              <a:cs typeface="宋体" charset="0"/>
            </a:endParaRPr>
          </a:p>
        </p:txBody>
      </p:sp>
      <p:pic>
        <p:nvPicPr>
          <p:cNvPr id="329" name="图片 126"/>
          <p:cNvPicPr>
            <a:picLocks noChangeAspect="1"/>
          </p:cNvPicPr>
          <p:nvPr/>
        </p:nvPicPr>
        <p:blipFill>
          <a:blip r:embed="rId1"/>
          <a:srcRect b="28725"/>
          <a:stretch>
            <a:fillRect/>
          </a:stretch>
        </p:blipFill>
        <p:spPr>
          <a:xfrm>
            <a:off x="73025" y="1134745"/>
            <a:ext cx="4267200" cy="2682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0" name="图片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925" y="2306320"/>
            <a:ext cx="4302125" cy="3806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1" name="图片 1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55" y="2191385"/>
            <a:ext cx="4446270" cy="4036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6482715" cy="70675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p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方法一：</a:t>
            </a:r>
            <a:r>
              <a:rPr lang="en-US" altLang="zh-CN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enter </a:t>
            </a:r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全部因子筛选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33" name="图片 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055" y="2127250"/>
            <a:ext cx="3536950" cy="3476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2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85" y="1000125"/>
            <a:ext cx="5561965" cy="5088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258685" y="4466590"/>
            <a:ext cx="45440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/>
              <a:t>结果解读：</a:t>
            </a:r>
            <a:endParaRPr lang="zh-CN" altLang="en-US" sz="2400" b="1"/>
          </a:p>
          <a:p>
            <a:pPr algn="l">
              <a:lnSpc>
                <a:spcPct val="150000"/>
              </a:lnSpc>
            </a:pPr>
            <a:r>
              <a:rPr lang="zh-CN" altLang="en-US" sz="2400" b="1"/>
              <a:t>   只有</a:t>
            </a:r>
            <a:r>
              <a:rPr lang="en-US" altLang="zh-CN" sz="2400" b="1"/>
              <a:t>1</a:t>
            </a:r>
            <a:r>
              <a:rPr lang="zh-CN" altLang="en-US" sz="2400" b="1"/>
              <a:t>个因子满足</a:t>
            </a:r>
            <a:r>
              <a:rPr lang="en-US" altLang="zh-CN" sz="2400" b="1"/>
              <a:t>p&lt;0.05 ;</a:t>
            </a:r>
            <a:endParaRPr lang="en-US" altLang="zh-CN" sz="2400" b="1"/>
          </a:p>
          <a:p>
            <a:pPr algn="l">
              <a:lnSpc>
                <a:spcPct val="150000"/>
              </a:lnSpc>
            </a:pPr>
            <a:r>
              <a:rPr lang="zh-CN" altLang="en-US" sz="2400" b="1"/>
              <a:t>   然而据临床经验，未纳入的一些因子是相关的</a:t>
            </a:r>
            <a:endParaRPr lang="zh-CN" altLang="en-US" sz="24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4251960" cy="70675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p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方法二：似然向前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93615" y="843915"/>
            <a:ext cx="8619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/>
              <a:t>结果解读</a:t>
            </a:r>
            <a:endParaRPr lang="zh-CN" altLang="en-US" sz="2400" b="1"/>
          </a:p>
        </p:txBody>
      </p:sp>
      <p:pic>
        <p:nvPicPr>
          <p:cNvPr id="335" name="图片 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105" y="1953895"/>
            <a:ext cx="3811905" cy="2950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6" name="图片 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615" y="1953895"/>
            <a:ext cx="7335520" cy="2498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962775" y="4904740"/>
            <a:ext cx="45440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/>
              <a:t>结果解读：</a:t>
            </a:r>
            <a:endParaRPr lang="zh-CN" altLang="en-US" sz="2400" b="1"/>
          </a:p>
          <a:p>
            <a:pPr algn="l">
              <a:lnSpc>
                <a:spcPct val="150000"/>
              </a:lnSpc>
            </a:pPr>
            <a:r>
              <a:rPr lang="zh-CN" altLang="en-US" sz="2400" b="1"/>
              <a:t>只有</a:t>
            </a:r>
            <a:r>
              <a:rPr lang="en-US" altLang="zh-CN" sz="2400" b="1"/>
              <a:t>1</a:t>
            </a:r>
            <a:r>
              <a:rPr lang="zh-CN" altLang="en-US" sz="2400" b="1"/>
              <a:t>个因子满足</a:t>
            </a:r>
            <a:r>
              <a:rPr lang="en-US" altLang="zh-CN" sz="2400" b="1"/>
              <a:t>p&lt;0.05 ;</a:t>
            </a:r>
            <a:endParaRPr lang="zh-CN" altLang="en-US" sz="24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9338310" cy="70675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p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方法三：先做单因素分析，再多因素回归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37" name="图片 1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75" y="1148715"/>
            <a:ext cx="3212465" cy="35617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8" name="图片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105" y="1148715"/>
            <a:ext cx="6486525" cy="1313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4032250" y="3101975"/>
            <a:ext cx="9144000" cy="17837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66700" algn="l"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1</a:t>
            </a:r>
            <a:r>
              <a:rPr lang="zh-CN" altLang="en-US" sz="2000" b="1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）</a:t>
            </a:r>
            <a:r>
              <a:rPr lang="zh-CN" altLang="en-US" sz="2000" b="0">
                <a:latin typeface="Times New Roman Regular" panose="02020503050405090304" charset="0"/>
                <a:cs typeface="Times New Roman Regular" panose="02020503050405090304" charset="0"/>
              </a:rPr>
              <a:t>年龄：</a:t>
            </a:r>
            <a:r>
              <a:rPr lang="en-US" altLang="zh-CN" sz="2000" b="0">
                <a:latin typeface="Times New Roman Regular" panose="02020503050405090304" charset="0"/>
                <a:cs typeface="Times New Roman Regular" panose="02020503050405090304" charset="0"/>
              </a:rPr>
              <a:t>p</a:t>
            </a:r>
            <a:r>
              <a:rPr lang="zh-CN" altLang="en-US" sz="2000" b="0">
                <a:latin typeface="Times New Roman Regular" panose="02020503050405090304" charset="0"/>
                <a:cs typeface="Times New Roman Regular" panose="02020503050405090304" charset="0"/>
              </a:rPr>
              <a:t>值</a:t>
            </a:r>
            <a:r>
              <a:rPr lang="en-US" altLang="zh-CN" sz="2000" b="0">
                <a:latin typeface="Times New Roman Regular" panose="02020503050405090304" charset="0"/>
                <a:cs typeface="Times New Roman Regular" panose="02020503050405090304" charset="0"/>
              </a:rPr>
              <a:t>0.6  </a:t>
            </a:r>
            <a:r>
              <a:rPr lang="en-US" altLang="zh-CN" sz="2000" b="1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 2）</a:t>
            </a:r>
            <a:r>
              <a:rPr lang="en-US" altLang="zh-CN" sz="2000" b="0">
                <a:latin typeface="Times New Roman Regular" panose="02020503050405090304" charset="0"/>
                <a:cs typeface="Times New Roman Regular" panose="02020503050405090304" charset="0"/>
              </a:rPr>
              <a:t>性别：p值0.963 </a:t>
            </a:r>
            <a:r>
              <a:rPr lang="en-US" altLang="zh-CN" sz="2000" b="1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  3）</a:t>
            </a:r>
            <a:r>
              <a:rPr lang="en-US" altLang="zh-CN" sz="2000" b="0" u="sng">
                <a:latin typeface="Times New Roman Regular" panose="02020503050405090304" charset="0"/>
                <a:cs typeface="Times New Roman Regular" panose="02020503050405090304" charset="0"/>
              </a:rPr>
              <a:t>术中放疗：p值0.019</a:t>
            </a:r>
            <a:endParaRPr lang="en-US" altLang="zh-CN" sz="2000" b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4）</a:t>
            </a:r>
            <a:r>
              <a:rPr lang="en-US" altLang="zh-CN" sz="2000" b="0" u="sng">
                <a:latin typeface="Times New Roman Regular" panose="02020503050405090304" charset="0"/>
                <a:cs typeface="Times New Roman Regular" panose="02020503050405090304" charset="0"/>
              </a:rPr>
              <a:t>占位处：p值0.156</a:t>
            </a:r>
            <a:r>
              <a:rPr lang="en-US" altLang="zh-CN" sz="2000" b="0">
                <a:latin typeface="Times New Roman Regular" panose="02020503050405090304" charset="0"/>
                <a:cs typeface="Times New Roman Regular" panose="02020503050405090304" charset="0"/>
              </a:rPr>
              <a:t>         </a:t>
            </a:r>
            <a:r>
              <a:rPr lang="en-US" altLang="zh-CN" sz="2000" b="1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5）</a:t>
            </a:r>
            <a:r>
              <a:rPr lang="en-US" altLang="zh-CN" sz="2000" b="0">
                <a:latin typeface="Times New Roman Regular" panose="02020503050405090304" charset="0"/>
                <a:cs typeface="Times New Roman Regular" panose="02020503050405090304" charset="0"/>
              </a:rPr>
              <a:t>胆管浸润：设置哑变量：p值0.828</a:t>
            </a:r>
            <a:endParaRPr lang="en-US" altLang="zh-CN" sz="2000" b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marL="0" indent="266700" algn="l">
              <a:lnSpc>
                <a:spcPct val="150000"/>
              </a:lnSpc>
            </a:pPr>
            <a:r>
              <a:rPr lang="en-US" altLang="zh-CN" sz="2000" b="1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6）</a:t>
            </a:r>
            <a:r>
              <a:rPr lang="en-US" altLang="zh-CN" sz="2000" b="0" u="sng">
                <a:latin typeface="Times New Roman Regular" panose="02020503050405090304" charset="0"/>
                <a:cs typeface="Times New Roman Regular" panose="02020503050405090304" charset="0"/>
              </a:rPr>
              <a:t>腹膜转移：p值0.092 </a:t>
            </a:r>
            <a:r>
              <a:rPr lang="en-US" altLang="zh-CN" sz="2000" b="0">
                <a:latin typeface="Times New Roman Regular" panose="02020503050405090304" charset="0"/>
                <a:cs typeface="Times New Roman Regular" panose="02020503050405090304" charset="0"/>
              </a:rPr>
              <a:t>   </a:t>
            </a:r>
            <a:r>
              <a:rPr lang="en-US" altLang="zh-CN" sz="2000" b="1">
                <a:solidFill>
                  <a:srgbClr val="FF0000"/>
                </a:solidFill>
                <a:latin typeface="Times New Roman Regular" panose="02020503050405090304" charset="0"/>
                <a:cs typeface="Times New Roman Regular" panose="02020503050405090304" charset="0"/>
              </a:rPr>
              <a:t> 7）</a:t>
            </a:r>
            <a:r>
              <a:rPr lang="en-US" altLang="zh-CN" sz="2000" b="0" u="sng">
                <a:latin typeface="Times New Roman Regular" panose="02020503050405090304" charset="0"/>
                <a:cs typeface="Times New Roman Regular" panose="02020503050405090304" charset="0"/>
              </a:rPr>
              <a:t>TNM分期  p值0.056</a:t>
            </a:r>
            <a:endParaRPr lang="en-US" altLang="zh-CN" sz="2000" b="0" u="sng">
              <a:latin typeface="Calibri" charset="0"/>
              <a:cs typeface="Calibri" charset="0"/>
            </a:endParaRPr>
          </a:p>
          <a:p>
            <a:pPr marL="0" indent="266700" algn="l"/>
            <a:endParaRPr lang="en-US" altLang="zh-CN" sz="2000" b="0" u="sng">
              <a:latin typeface="Calibri" charset="0"/>
              <a:cs typeface="Calibri" charset="0"/>
            </a:endParaRPr>
          </a:p>
        </p:txBody>
      </p:sp>
      <p:pic>
        <p:nvPicPr>
          <p:cNvPr id="343" name="图片 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015230"/>
            <a:ext cx="4853305" cy="14611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0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137160"/>
            <a:ext cx="9338310" cy="70675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p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方法三：先做单因素分析，再多因素回归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26745" y="1038225"/>
            <a:ext cx="590296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altLang="en-US" sz="2400" b="0">
                <a:latin typeface="Times New Roman Regular" panose="02020503050405090304" charset="0"/>
                <a:cs typeface="Times New Roman Regular" panose="02020503050405090304" charset="0"/>
              </a:rPr>
              <a:t>筛选 </a:t>
            </a:r>
            <a:r>
              <a:rPr lang="en-US" altLang="zh-CN" sz="2400" b="0">
                <a:latin typeface="Times New Roman Regular" panose="02020503050405090304" charset="0"/>
                <a:cs typeface="Times New Roman Regular" panose="02020503050405090304" charset="0"/>
              </a:rPr>
              <a:t>p&lt;0.2 ;</a:t>
            </a:r>
            <a:r>
              <a:rPr lang="zh-CN" altLang="en-US" sz="2400" b="0">
                <a:latin typeface="Times New Roman Regular" panose="02020503050405090304" charset="0"/>
                <a:cs typeface="Times New Roman Regular" panose="02020503050405090304" charset="0"/>
              </a:rPr>
              <a:t>筛选完4个纳入多因素回归</a:t>
            </a:r>
            <a:endParaRPr lang="zh-CN" altLang="en-US" sz="2000" b="0">
              <a:latin typeface="Times New Roman Regular" panose="02020503050405090304" charset="0"/>
              <a:cs typeface="Times New Roman Regular" panose="02020503050405090304" charset="0"/>
            </a:endParaRPr>
          </a:p>
          <a:p>
            <a:pPr indent="266700"/>
            <a:endParaRPr lang="en-US" altLang="zh-CN" sz="2000" b="0">
              <a:latin typeface="Calibri" charset="0"/>
              <a:cs typeface="Calibri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626745" y="2185035"/>
            <a:ext cx="4486275" cy="3594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5606415" y="2185035"/>
            <a:ext cx="6236970" cy="1781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946265" y="4246880"/>
            <a:ext cx="45440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/>
              <a:t>结果解读：</a:t>
            </a:r>
            <a:endParaRPr lang="zh-CN" altLang="en-US" sz="2400" b="1"/>
          </a:p>
          <a:p>
            <a:pPr algn="l">
              <a:lnSpc>
                <a:spcPct val="150000"/>
              </a:lnSpc>
            </a:pPr>
            <a:r>
              <a:rPr lang="en-US" sz="2400" b="1"/>
              <a:t>4</a:t>
            </a:r>
            <a:r>
              <a:rPr lang="zh-CN" altLang="en-US" sz="2400" b="1"/>
              <a:t>个因子纳入</a:t>
            </a:r>
            <a:r>
              <a:rPr lang="en-US" altLang="zh-CN" sz="2400" b="1"/>
              <a:t>COX</a:t>
            </a:r>
            <a:r>
              <a:rPr lang="zh-CN" altLang="en-US" sz="2400" b="1"/>
              <a:t>回归模型；同时回归系数为，某因素增加</a:t>
            </a:r>
            <a:r>
              <a:rPr lang="en-US" altLang="zh-CN" sz="2400" b="1"/>
              <a:t>1</a:t>
            </a:r>
            <a:r>
              <a:rPr lang="zh-CN" altLang="en-US" sz="2400" b="1"/>
              <a:t>倍，风险增加</a:t>
            </a:r>
            <a:r>
              <a:rPr lang="en-US" altLang="zh-CN" sz="2400" b="1"/>
              <a:t>**</a:t>
            </a:r>
            <a:r>
              <a:rPr lang="zh-CN" altLang="en-US" sz="2400" b="1"/>
              <a:t>倍。</a:t>
            </a:r>
            <a:endParaRPr lang="zh-CN" altLang="en-US" sz="2400" b="1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3605" y="1148715"/>
            <a:ext cx="5962650" cy="39135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图片 89"/>
          <p:cNvPicPr>
            <a:picLocks noChangeAspect="1"/>
          </p:cNvPicPr>
          <p:nvPr/>
        </p:nvPicPr>
        <p:blipFill>
          <a:blip r:embed="rId1"/>
          <a:srcRect l="11102" t="23028"/>
          <a:stretch>
            <a:fillRect/>
          </a:stretch>
        </p:blipFill>
        <p:spPr>
          <a:xfrm>
            <a:off x="1944370" y="127000"/>
            <a:ext cx="8425180" cy="2705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763520" y="6038215"/>
            <a:ext cx="61010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2400" b="1">
                <a:sym typeface="+mn-ea"/>
              </a:rPr>
              <a:t>结局事件：</a:t>
            </a:r>
            <a:r>
              <a:rPr lang="en-US" altLang="zh-CN" sz="2400" b="1">
                <a:sym typeface="+mn-ea"/>
              </a:rPr>
              <a:t>time-event</a:t>
            </a:r>
            <a:endParaRPr lang="en-US" altLang="zh-CN" sz="2400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580" y="3006725"/>
            <a:ext cx="8396605" cy="318897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6470" y="17399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COX </a:t>
            </a: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比例风险回归模型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94" name="图片 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" y="2715260"/>
            <a:ext cx="7653655" cy="2366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5" name="图片 92"/>
          <p:cNvPicPr>
            <a:picLocks noChangeAspect="1"/>
          </p:cNvPicPr>
          <p:nvPr/>
        </p:nvPicPr>
        <p:blipFill>
          <a:blip r:embed="rId2"/>
          <a:srcRect b="25891"/>
          <a:stretch>
            <a:fillRect/>
          </a:stretch>
        </p:blipFill>
        <p:spPr>
          <a:xfrm>
            <a:off x="5274945" y="4728210"/>
            <a:ext cx="6956425" cy="2055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90"/>
          <p:cNvPicPr>
            <a:picLocks noChangeAspect="1"/>
          </p:cNvPicPr>
          <p:nvPr/>
        </p:nvPicPr>
        <p:blipFill>
          <a:blip r:embed="rId3"/>
          <a:srcRect l="6697" t="27727"/>
          <a:stretch>
            <a:fillRect/>
          </a:stretch>
        </p:blipFill>
        <p:spPr>
          <a:xfrm>
            <a:off x="1430020" y="910590"/>
            <a:ext cx="7030720" cy="16300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7410" y="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COX </a:t>
            </a: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比例风险回归模型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96" name="图片 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4680" y="911225"/>
            <a:ext cx="6572250" cy="3130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" name="图片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" y="4138295"/>
            <a:ext cx="6270625" cy="2493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9" name="图片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95" y="4041775"/>
            <a:ext cx="6924040" cy="14598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6470" y="17399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COX </a:t>
            </a: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比例风险回归模型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305" name="图片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6430" y="1043940"/>
            <a:ext cx="8648700" cy="57969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152130" y="911225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收集资料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图片 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1786890"/>
            <a:ext cx="6194425" cy="2623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" name="图片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855" y="597535"/>
            <a:ext cx="5024120" cy="59740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746125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因子筛选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08" name="图片 1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1905" y="137160"/>
            <a:ext cx="8008620" cy="2835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9" name="图片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905" y="3288665"/>
            <a:ext cx="8035925" cy="3385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11760" y="3834765"/>
            <a:ext cx="272605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拟合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多因素模型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1760" y="746125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结果解析</a:t>
            </a: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10" name="图片 1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275" y="2279650"/>
            <a:ext cx="10227945" cy="32867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6470" y="173990"/>
            <a:ext cx="66757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COX </a:t>
            </a: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比例风险回归模型</a:t>
            </a:r>
            <a:r>
              <a:rPr lang="en-US" altLang="zh-CN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--</a:t>
            </a:r>
            <a:r>
              <a:rPr lang="zh-CN" altLang="en-US" sz="2800" b="1" smtClean="0">
                <a:solidFill>
                  <a:schemeClr val="accent1">
                    <a:lumMod val="75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案例</a:t>
            </a:r>
            <a:endParaRPr lang="zh-CN" altLang="en-US" sz="2800" b="1" smtClean="0">
              <a:solidFill>
                <a:schemeClr val="accent1">
                  <a:lumMod val="75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320" name="图片 1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" y="1766570"/>
            <a:ext cx="11201400" cy="3851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WPS 文字</Application>
  <PresentationFormat>宽屏</PresentationFormat>
  <Paragraphs>57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8" baseType="lpstr">
      <vt:lpstr>Arial</vt:lpstr>
      <vt:lpstr>方正书宋_GBK</vt:lpstr>
      <vt:lpstr>Wingdings</vt:lpstr>
      <vt:lpstr>康熙字典體</vt:lpstr>
      <vt:lpstr>苹方-简</vt:lpstr>
      <vt:lpstr>Wingdings</vt:lpstr>
      <vt:lpstr>Times New Roman Regular</vt:lpstr>
      <vt:lpstr>方正清刻本悦宋简体</vt:lpstr>
      <vt:lpstr>冬青黑体简体中文</vt:lpstr>
      <vt:lpstr>华文楷体</vt:lpstr>
      <vt:lpstr>华文宋体</vt:lpstr>
      <vt:lpstr>宋体</vt:lpstr>
      <vt:lpstr>汉仪书宋二KW</vt:lpstr>
      <vt:lpstr>Calibri</vt:lpstr>
      <vt:lpstr>微软雅黑</vt:lpstr>
      <vt:lpstr>汉仪旗黑</vt:lpstr>
      <vt:lpstr>Arial Unicode MS</vt:lpstr>
      <vt:lpstr>Calibri Light</vt:lpstr>
      <vt:lpstr>Helvetica Neue</vt:lpstr>
      <vt:lpstr>Apple Color Emoji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momozi1996</dc:creator>
  <cp:lastModifiedBy>momozi1996</cp:lastModifiedBy>
  <cp:revision>2</cp:revision>
  <dcterms:created xsi:type="dcterms:W3CDTF">2022-04-09T10:49:10Z</dcterms:created>
  <dcterms:modified xsi:type="dcterms:W3CDTF">2022-04-09T10:49:10Z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